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Lor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5669">
          <p15:clr>
            <a:srgbClr val="747775"/>
          </p15:clr>
        </p15:guide>
        <p15:guide id="4" orient="horz" pos="3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669"/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o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c89424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c89424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a4afbb50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a4afbb50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c4814ea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c4814ea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a4afbb50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a4afbb50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ac89424e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ac89424e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c4814e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c4814e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c4814ea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c4814ea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c4814ea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c4814ea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53a00fc8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53a00fc8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c4814ea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c4814ea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c4814ea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c4814ea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ac89424e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ac89424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ac89424e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ac89424e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53c327d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53c327d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53c327dd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53c327dd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a4afbb50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a4afbb50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cfe27a8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cfe27a8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9143683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1290910" y="3957015"/>
            <a:ext cx="3084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290910" y="4371687"/>
            <a:ext cx="39627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>
            <a:off x="1290910" y="4304541"/>
            <a:ext cx="4022703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106176" y="324998"/>
            <a:ext cx="7726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888" y="298402"/>
            <a:ext cx="1020772" cy="482505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704146" y="4640017"/>
            <a:ext cx="717111" cy="23258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470593" y="4659573"/>
            <a:ext cx="172199" cy="213804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8665722" y="4601531"/>
            <a:ext cx="194206" cy="271780"/>
            <a:chOff x="19053919" y="10117702"/>
            <a:chExt cx="427015" cy="597582"/>
          </a:xfrm>
        </p:grpSpPr>
        <p:sp>
          <p:nvSpPr>
            <p:cNvPr id="66" name="Google Shape;66;p14"/>
            <p:cNvSpPr/>
            <p:nvPr/>
          </p:nvSpPr>
          <p:spPr>
            <a:xfrm>
              <a:off x="19053919" y="10237764"/>
              <a:ext cx="366394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15.png"/><Relationship Id="rId6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493825" y="3678550"/>
            <a:ext cx="48342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Asignatura: Capstone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Profesora: Rocío Contreras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437125" y="1705450"/>
            <a:ext cx="54684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63750" spcFirstLastPara="1" rIns="63750" wrap="square" tIns="31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400" u="none" cap="none" strike="noStrike">
                <a:solidFill>
                  <a:srgbClr val="000000"/>
                </a:solidFill>
              </a:rPr>
              <a:t>PROYECTO </a:t>
            </a:r>
            <a:r>
              <a:rPr lang="es" sz="2400">
                <a:solidFill>
                  <a:srgbClr val="000000"/>
                </a:solidFill>
              </a:rPr>
              <a:t>“ShopIA” - Chatbot de IA integrado al e-commerce de Tienda Aurora</a:t>
            </a:r>
            <a:r>
              <a:rPr i="0" lang="es" sz="2400" u="none" cap="none" strike="noStrike">
                <a:solidFill>
                  <a:srgbClr val="000000"/>
                </a:solidFill>
              </a:rPr>
              <a:t>”</a:t>
            </a:r>
            <a:endParaRPr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8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673" u="none" cap="none" strike="noStrike">
                <a:solidFill>
                  <a:srgbClr val="000000"/>
                </a:solidFill>
              </a:rPr>
              <a:t>PRESENTACIÓN FINAL CAPSTONE</a:t>
            </a:r>
            <a:endParaRPr i="0" sz="1673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2491800" y="303300"/>
            <a:ext cx="3350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3475" lIns="66950" spcFirstLastPara="1" rIns="66950" wrap="square" tIns="334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Modelo de datos</a:t>
            </a:r>
            <a:endParaRPr b="1" sz="2400"/>
          </a:p>
        </p:txBody>
      </p:sp>
      <p:sp>
        <p:nvSpPr>
          <p:cNvPr id="161" name="Google Shape;161;p24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925" y="776700"/>
            <a:ext cx="6160451" cy="42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115801" y="1016502"/>
            <a:ext cx="8677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25" lIns="65075" spcFirstLastPara="1" rIns="65075" wrap="square" tIns="325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Tecnologías utilizadas</a:t>
            </a:r>
            <a:endParaRPr b="1" sz="2400"/>
          </a:p>
        </p:txBody>
      </p:sp>
      <p:cxnSp>
        <p:nvCxnSpPr>
          <p:cNvPr id="169" name="Google Shape;169;p25"/>
          <p:cNvCxnSpPr/>
          <p:nvPr/>
        </p:nvCxnSpPr>
        <p:spPr>
          <a:xfrm>
            <a:off x="115801" y="536358"/>
            <a:ext cx="2907900" cy="0"/>
          </a:xfrm>
          <a:prstGeom prst="straightConnector1">
            <a:avLst/>
          </a:prstGeom>
          <a:noFill/>
          <a:ln cap="flat" cmpd="sng" w="11300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08" y="1678903"/>
            <a:ext cx="866712" cy="612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1223110" y="1618592"/>
            <a:ext cx="21234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75" lIns="65075" spcFirstLastPara="1" rIns="65075" wrap="square" tIns="65075">
            <a:spAutoFit/>
          </a:bodyPr>
          <a:lstStyle/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Framework principal del servidor backend.</a:t>
            </a:r>
            <a:br>
              <a:rPr lang="es" sz="782">
                <a:solidFill>
                  <a:srgbClr val="000000"/>
                </a:solidFill>
              </a:rPr>
            </a:b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Maneja rutas de pago (WebPay, MercadoPago), carrito, pedidos, y conexión con el frontend.</a:t>
            </a:r>
            <a:endParaRPr sz="199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621" y="1678919"/>
            <a:ext cx="1259647" cy="70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893121" y="1678910"/>
            <a:ext cx="1986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75" lIns="65075" spcFirstLastPara="1" rIns="65075" wrap="square" tIns="65075">
            <a:spAutoFit/>
          </a:bodyPr>
          <a:lstStyle/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Se usó para la integración con otras APIs.</a:t>
            </a: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Conexión a la misma base de datos PostgreSQL usando SupaBase.</a:t>
            </a:r>
            <a:endParaRPr sz="199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63" y="3146255"/>
            <a:ext cx="816018" cy="8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1269728" y="3695166"/>
            <a:ext cx="2919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75" lIns="65075" spcFirstLastPara="1" rIns="65075" wrap="square" tIns="65075">
            <a:spAutoFit/>
          </a:bodyPr>
          <a:lstStyle/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Base de datos PostgreSQL</a:t>
            </a: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creación de tablas como:</a:t>
            </a:r>
            <a:br>
              <a:rPr lang="es" sz="782">
                <a:solidFill>
                  <a:srgbClr val="000000"/>
                </a:solidFill>
              </a:rPr>
            </a:br>
            <a:r>
              <a:rPr lang="es" sz="782">
                <a:solidFill>
                  <a:srgbClr val="000000"/>
                </a:solidFill>
              </a:rPr>
              <a:t> usuario, producto, inventario_sucursal,</a:t>
            </a:r>
            <a:br>
              <a:rPr lang="es" sz="782">
                <a:solidFill>
                  <a:srgbClr val="000000"/>
                </a:solidFill>
              </a:rPr>
            </a:br>
            <a:r>
              <a:rPr lang="es" sz="782">
                <a:solidFill>
                  <a:srgbClr val="000000"/>
                </a:solidFill>
              </a:rPr>
              <a:t> pedido, etc.</a:t>
            </a: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Gestionado desde SupaBase.</a:t>
            </a:r>
            <a:endParaRPr sz="199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104" y="3669829"/>
            <a:ext cx="1513499" cy="76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5790830" y="3781337"/>
            <a:ext cx="2652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75" lIns="65075" spcFirstLastPara="1" rIns="65075" wrap="square" tIns="65075">
            <a:spAutoFit/>
          </a:bodyPr>
          <a:lstStyle/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Interfaz completa del sitio Aurora (main, colecciones, productos, carrito, boleta, etc.).</a:t>
            </a:r>
            <a:br>
              <a:rPr lang="es" sz="782">
                <a:solidFill>
                  <a:srgbClr val="000000"/>
                </a:solidFill>
              </a:rPr>
            </a:b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Interacción dinámica con el carrito, gestión de pagos, chat, etc.</a:t>
            </a:r>
            <a:endParaRPr sz="78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819" y="4083478"/>
            <a:ext cx="612297" cy="61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6967" y="2719581"/>
            <a:ext cx="816019" cy="8160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879101" y="2854860"/>
            <a:ext cx="2759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75" lIns="65075" spcFirstLastPara="1" rIns="65075" wrap="square" tIns="65075">
            <a:spAutoFit/>
          </a:bodyPr>
          <a:lstStyle/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Se usó para la creación de el chabot</a:t>
            </a: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Se entrenó para ayudar al equipo de soporte</a:t>
            </a:r>
            <a:endParaRPr sz="782">
              <a:solidFill>
                <a:srgbClr val="000000"/>
              </a:solidFill>
            </a:endParaRPr>
          </a:p>
          <a:p>
            <a:pPr indent="-212411" lvl="0" marL="325396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3"/>
              <a:buChar char="●"/>
            </a:pPr>
            <a:r>
              <a:rPr lang="es" sz="782">
                <a:solidFill>
                  <a:srgbClr val="000000"/>
                </a:solidFill>
              </a:rPr>
              <a:t>Automatizar respuestas</a:t>
            </a:r>
            <a:endParaRPr sz="782">
              <a:solidFill>
                <a:srgbClr val="000000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82" name="Google Shape;18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1411750" y="1985550"/>
            <a:ext cx="71379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500" lIns="59000" spcFirstLastPara="1" rIns="59000" wrap="square" tIns="29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DEMOSTRACIÓN DEL RESULTADO DEL PROYECTO</a:t>
            </a:r>
            <a:endParaRPr b="1"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9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150900" y="1094826"/>
            <a:ext cx="8842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3150" lIns="66300" spcFirstLastPara="1" rIns="66300" wrap="square" tIns="33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Resultados obtenidos</a:t>
            </a:r>
            <a:endParaRPr b="1" sz="2400"/>
          </a:p>
        </p:txBody>
      </p:sp>
      <p:sp>
        <p:nvSpPr>
          <p:cNvPr id="195" name="Google Shape;195;p27"/>
          <p:cNvSpPr txBox="1"/>
          <p:nvPr/>
        </p:nvSpPr>
        <p:spPr>
          <a:xfrm>
            <a:off x="905673" y="1957572"/>
            <a:ext cx="67998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6300" lIns="66300" spcFirstLastPara="1" rIns="66300" wrap="square" tIns="663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70"/>
              </a:spcBef>
              <a:spcAft>
                <a:spcPts val="0"/>
              </a:spcAft>
              <a:buNone/>
            </a:pPr>
            <a:r>
              <a:rPr lang="es" sz="797">
                <a:solidFill>
                  <a:srgbClr val="000000"/>
                </a:solidFill>
              </a:rPr>
              <a:t>El proyecto se encuentra en su fase final, y tras completar la integración del chatbot, la habilitación del flujo de pagos y la emisión de boletas, se espera obtener los siguientes resultados:</a:t>
            </a:r>
            <a:endParaRPr sz="797">
              <a:solidFill>
                <a:srgbClr val="000000"/>
              </a:solidFill>
            </a:endParaRPr>
          </a:p>
          <a:p>
            <a:pPr indent="-216454" lvl="0" marL="331590" rtl="0" algn="l">
              <a:lnSpc>
                <a:spcPct val="150000"/>
              </a:lnSpc>
              <a:spcBef>
                <a:spcPts val="870"/>
              </a:spcBef>
              <a:spcAft>
                <a:spcPts val="0"/>
              </a:spcAft>
              <a:buClr>
                <a:srgbClr val="000000"/>
              </a:buClr>
              <a:buSzPts val="798"/>
              <a:buAutoNum type="arabicPeriod"/>
            </a:pPr>
            <a:r>
              <a:rPr b="1" lang="es" sz="797">
                <a:solidFill>
                  <a:srgbClr val="000000"/>
                </a:solidFill>
              </a:rPr>
              <a:t>E-commerce y base de datos completamente operativas</a:t>
            </a:r>
            <a:r>
              <a:rPr lang="es" sz="797">
                <a:solidFill>
                  <a:srgbClr val="000000"/>
                </a:solidFill>
              </a:rPr>
              <a:t>, con catálogo, carrito, gestión de pedidos y pagos funcionales, permitiendo la compra completa dentro del entorno web.</a:t>
            </a:r>
            <a:endParaRPr sz="797">
              <a:solidFill>
                <a:srgbClr val="000000"/>
              </a:solidFill>
            </a:endParaRPr>
          </a:p>
          <a:p>
            <a:pPr indent="-216454" lvl="0" marL="33159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8"/>
              <a:buAutoNum type="arabicPeriod"/>
            </a:pPr>
            <a:r>
              <a:rPr b="1" lang="es" sz="797">
                <a:solidFill>
                  <a:srgbClr val="000000"/>
                </a:solidFill>
              </a:rPr>
              <a:t>Proceso de pago automatizado y seguro</a:t>
            </a:r>
            <a:r>
              <a:rPr lang="es" sz="797">
                <a:solidFill>
                  <a:srgbClr val="000000"/>
                </a:solidFill>
              </a:rPr>
              <a:t>, conectado al servicio Transbank o Mercado Pago, con validación de transacciones y confirmación de órdenes de compra.</a:t>
            </a:r>
            <a:endParaRPr sz="797">
              <a:solidFill>
                <a:srgbClr val="000000"/>
              </a:solidFill>
            </a:endParaRPr>
          </a:p>
          <a:p>
            <a:pPr indent="-216454" lvl="0" marL="33159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8"/>
              <a:buAutoNum type="arabicPeriod"/>
            </a:pPr>
            <a:r>
              <a:rPr b="1" lang="es" sz="797">
                <a:solidFill>
                  <a:srgbClr val="000000"/>
                </a:solidFill>
              </a:rPr>
              <a:t>Generación automática de boletas electrónicas</a:t>
            </a:r>
            <a:r>
              <a:rPr lang="es" sz="797">
                <a:solidFill>
                  <a:srgbClr val="000000"/>
                </a:solidFill>
              </a:rPr>
              <a:t>, vinculadas al pedido y almacenadas en la base de datos PostgreSQL, garantizando trazabilidad y cumplimiento tributario.</a:t>
            </a:r>
            <a:endParaRPr sz="797">
              <a:solidFill>
                <a:srgbClr val="000000"/>
              </a:solidFill>
            </a:endParaRPr>
          </a:p>
          <a:p>
            <a:pPr indent="-216454" lvl="0" marL="33159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8"/>
              <a:buAutoNum type="arabicPeriod"/>
            </a:pPr>
            <a:r>
              <a:rPr b="1" lang="es" sz="797">
                <a:solidFill>
                  <a:srgbClr val="000000"/>
                </a:solidFill>
              </a:rPr>
              <a:t>Base sólida para futuras mejoras</a:t>
            </a:r>
            <a:r>
              <a:rPr lang="es" sz="797">
                <a:solidFill>
                  <a:srgbClr val="000000"/>
                </a:solidFill>
              </a:rPr>
              <a:t>, como integración multicanal (WhatsApp, redes sociales), recomendaciones inteligentes o reportes analíticos de comportamiento del usuario.		                                                                                                                                                                                                           </a:t>
            </a:r>
            <a:endParaRPr sz="797">
              <a:solidFill>
                <a:srgbClr val="000000"/>
              </a:solidFill>
            </a:endParaRPr>
          </a:p>
          <a:p>
            <a:pPr indent="-216454" lvl="0" marL="33159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8"/>
              <a:buAutoNum type="arabicPeriod"/>
            </a:pPr>
            <a:r>
              <a:rPr b="1" lang="es" sz="797">
                <a:solidFill>
                  <a:srgbClr val="000000"/>
                </a:solidFill>
              </a:rPr>
              <a:t>Chatbot, </a:t>
            </a:r>
            <a:r>
              <a:rPr lang="es" sz="797">
                <a:solidFill>
                  <a:srgbClr val="000000"/>
                </a:solidFill>
              </a:rPr>
              <a:t>integrado para ayudar a los usuarios y también ayudar al mismo tiempo al equipo de soporte de la tienda.</a:t>
            </a:r>
            <a:endParaRPr sz="797">
              <a:solidFill>
                <a:srgbClr val="000000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0" y="1099366"/>
            <a:ext cx="8862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3225" lIns="66450" spcFirstLastPara="1" rIns="66450" wrap="square" tIns="332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Obstáculos presentados durante el desarrollo</a:t>
            </a:r>
            <a:endParaRPr b="1" sz="2400"/>
          </a:p>
        </p:txBody>
      </p:sp>
      <p:sp>
        <p:nvSpPr>
          <p:cNvPr id="203" name="Google Shape;203;p28"/>
          <p:cNvSpPr txBox="1"/>
          <p:nvPr/>
        </p:nvSpPr>
        <p:spPr>
          <a:xfrm>
            <a:off x="667702" y="2074544"/>
            <a:ext cx="77592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6450" lIns="66450" spcFirstLastPara="1" rIns="66450" wrap="square" tIns="664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72"/>
              </a:spcBef>
              <a:spcAft>
                <a:spcPts val="0"/>
              </a:spcAft>
              <a:buNone/>
            </a:pPr>
            <a:r>
              <a:rPr lang="es" sz="799">
                <a:solidFill>
                  <a:srgbClr val="000000"/>
                </a:solidFill>
              </a:rPr>
              <a:t>Durante la etapa final de desarrollo se han identificado los siguientes desafíos que han afectado la continuidad y estabilidad del proyecto:</a:t>
            </a:r>
            <a:endParaRPr sz="799">
              <a:solidFill>
                <a:srgbClr val="000000"/>
              </a:solidFill>
            </a:endParaRPr>
          </a:p>
          <a:p>
            <a:pPr indent="-216945" lvl="0" marL="332342" rtl="0" algn="l">
              <a:lnSpc>
                <a:spcPct val="115000"/>
              </a:lnSpc>
              <a:spcBef>
                <a:spcPts val="872"/>
              </a:spcBef>
              <a:spcAft>
                <a:spcPts val="0"/>
              </a:spcAft>
              <a:buClr>
                <a:srgbClr val="000000"/>
              </a:buClr>
              <a:buSzPts val="800"/>
              <a:buAutoNum type="arabicPeriod"/>
            </a:pPr>
            <a:r>
              <a:rPr b="1" lang="es" sz="799">
                <a:solidFill>
                  <a:srgbClr val="000000"/>
                </a:solidFill>
              </a:rPr>
              <a:t>Actualizaciones consecutivas en la base de datos:</a:t>
            </a:r>
            <a:br>
              <a:rPr b="1" lang="es" sz="799">
                <a:solidFill>
                  <a:srgbClr val="000000"/>
                </a:solidFill>
              </a:rPr>
            </a:br>
            <a:r>
              <a:rPr lang="es" sz="799">
                <a:solidFill>
                  <a:srgbClr val="000000"/>
                </a:solidFill>
              </a:rPr>
              <a:t> Las modificaciones constantes en las tablas de PostgreSQL generaron conflictos de integridad y dependencias entre las entidades, obligando a realizar ajustes en las relaciones y migraciones de datos.</a:t>
            </a:r>
            <a:br>
              <a:rPr lang="es" sz="799">
                <a:solidFill>
                  <a:srgbClr val="000000"/>
                </a:solidFill>
              </a:rPr>
            </a:br>
            <a:endParaRPr sz="799">
              <a:solidFill>
                <a:srgbClr val="000000"/>
              </a:solidFill>
            </a:endParaRPr>
          </a:p>
          <a:p>
            <a:pPr indent="-216945" lvl="0" marL="33234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AutoNum type="arabicPeriod"/>
            </a:pPr>
            <a:r>
              <a:rPr b="1" lang="es" sz="799">
                <a:solidFill>
                  <a:srgbClr val="000000"/>
                </a:solidFill>
              </a:rPr>
              <a:t>Implementación del chatbot por costos asociados:</a:t>
            </a:r>
            <a:br>
              <a:rPr b="1" lang="es" sz="799">
                <a:solidFill>
                  <a:srgbClr val="000000"/>
                </a:solidFill>
              </a:rPr>
            </a:br>
            <a:r>
              <a:rPr lang="es" sz="799">
                <a:solidFill>
                  <a:srgbClr val="000000"/>
                </a:solidFill>
              </a:rPr>
              <a:t> La integración del módulo de inteligencia artificial implica costos de infraestructura y consumo de API, lo que ha retrasado la implementación completa del chatbot </a:t>
            </a:r>
            <a:r>
              <a:rPr i="1" lang="es" sz="799">
                <a:solidFill>
                  <a:srgbClr val="000000"/>
                </a:solidFill>
              </a:rPr>
              <a:t>ShopIA</a:t>
            </a:r>
            <a:r>
              <a:rPr lang="es" sz="799">
                <a:solidFill>
                  <a:srgbClr val="000000"/>
                </a:solidFill>
              </a:rPr>
              <a:t> dentro del entorno productivo.</a:t>
            </a:r>
            <a:br>
              <a:rPr lang="es" sz="799">
                <a:solidFill>
                  <a:srgbClr val="000000"/>
                </a:solidFill>
              </a:rPr>
            </a:br>
            <a:endParaRPr sz="799">
              <a:solidFill>
                <a:srgbClr val="000000"/>
              </a:solidFill>
            </a:endParaRPr>
          </a:p>
          <a:p>
            <a:pPr indent="-216945" lvl="0" marL="33234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AutoNum type="arabicPeriod"/>
            </a:pPr>
            <a:r>
              <a:rPr b="1" lang="es" sz="799">
                <a:solidFill>
                  <a:srgbClr val="000000"/>
                </a:solidFill>
              </a:rPr>
              <a:t>Problemas de dominio en el desarrollo de la API:</a:t>
            </a:r>
            <a:br>
              <a:rPr b="1" lang="es" sz="799">
                <a:solidFill>
                  <a:srgbClr val="000000"/>
                </a:solidFill>
              </a:rPr>
            </a:br>
            <a:r>
              <a:rPr lang="es" sz="799">
                <a:solidFill>
                  <a:srgbClr val="000000"/>
                </a:solidFill>
              </a:rPr>
              <a:t> Se presentaron dificultades al configurar los dominios y subdominios del backend Flask y el frontend Node.js, afectando la comunicación entre servicios y el despliegue en servidores independientes.</a:t>
            </a:r>
            <a:br>
              <a:rPr lang="es" sz="799">
                <a:solidFill>
                  <a:srgbClr val="000000"/>
                </a:solidFill>
              </a:rPr>
            </a:br>
            <a:endParaRPr sz="799">
              <a:solidFill>
                <a:srgbClr val="000000"/>
              </a:solidFill>
            </a:endParaRPr>
          </a:p>
          <a:p>
            <a:pPr indent="-216945" lvl="0" marL="33234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AutoNum type="arabicPeriod"/>
            </a:pPr>
            <a:r>
              <a:rPr b="1" lang="es" sz="799">
                <a:solidFill>
                  <a:srgbClr val="000000"/>
                </a:solidFill>
              </a:rPr>
              <a:t>Conflictos de cookies y sesiones por orígenes distintos:</a:t>
            </a:r>
            <a:br>
              <a:rPr b="1" lang="es" sz="799">
                <a:solidFill>
                  <a:srgbClr val="000000"/>
                </a:solidFill>
              </a:rPr>
            </a:br>
            <a:r>
              <a:rPr lang="es" sz="799">
                <a:solidFill>
                  <a:srgbClr val="000000"/>
                </a:solidFill>
              </a:rPr>
              <a:t> Al ejecutar el frontend en </a:t>
            </a:r>
            <a:r>
              <a:rPr lang="es" sz="799">
                <a:solidFill>
                  <a:srgbClr val="70AD47"/>
                </a:solidFill>
              </a:rPr>
              <a:t>localhost:3000</a:t>
            </a:r>
            <a:r>
              <a:rPr lang="es" sz="799">
                <a:solidFill>
                  <a:srgbClr val="000000"/>
                </a:solidFill>
              </a:rPr>
              <a:t> y el backend en </a:t>
            </a:r>
            <a:r>
              <a:rPr lang="es" sz="799">
                <a:solidFill>
                  <a:srgbClr val="188038"/>
                </a:solidFill>
              </a:rPr>
              <a:t>localhost:5000</a:t>
            </a:r>
            <a:r>
              <a:rPr lang="es" sz="799">
                <a:solidFill>
                  <a:srgbClr val="000000"/>
                </a:solidFill>
              </a:rPr>
              <a:t>, surgieron problemas en el manejo de cookies y autenticación debido a políticas de CORS y diferencias de dominio, impactando la persistencia de la sesión del usuario.</a:t>
            </a:r>
            <a:endParaRPr sz="799">
              <a:solidFill>
                <a:srgbClr val="000000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310200" y="1010345"/>
            <a:ext cx="852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950" lIns="63925" spcFirstLastPara="1" rIns="63925" wrap="square" tIns="31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Conclusión</a:t>
            </a:r>
            <a:endParaRPr b="1" sz="2400"/>
          </a:p>
        </p:txBody>
      </p:sp>
      <p:sp>
        <p:nvSpPr>
          <p:cNvPr id="211" name="Google Shape;211;p29"/>
          <p:cNvSpPr txBox="1"/>
          <p:nvPr/>
        </p:nvSpPr>
        <p:spPr>
          <a:xfrm>
            <a:off x="1289103" y="1805473"/>
            <a:ext cx="63831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3925" lIns="63925" spcFirstLastPara="1" rIns="63925" wrap="square" tIns="639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58"/>
              <a:t>Para culminar nuestra presentación, podemos decir que logramos obtener un muy buen resultado. Como equipo, alcanzamos nuestro objetivo y mucho más. El chatbot, que corresponde al plato fuerte de nuestro proyecto, se encuentra funcionando completamente con el fin de automatizar respuestas y apoyar tanto a los clientes como al equipo de soporte. Todo lo realizado durante el proyecto fue un apoyo fundamental para llegar al resultado final; sin todo este camino previo se nos hubiese hecho, literalmente, imposible avanzar con el chatbot.</a:t>
            </a:r>
            <a:endParaRPr sz="125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58"/>
              <a:t>Como equipo, hemos decidido, mediante sprints semanales, ir haciendo cada vez más robusta nuestra aplicación, para que quede lo mejor posible, preparada para futuras mejoras y sin encontrarnos con sorpresas al momento de seguir trabajando con el bot.</a:t>
            </a:r>
            <a:endParaRPr sz="1258"/>
          </a:p>
        </p:txBody>
      </p:sp>
      <p:pic>
        <p:nvPicPr>
          <p:cNvPr descr="EscuelaIT Duoc UC - Escuela de Informática y Telecomunicaciones Duoc UC - Duoc  UC | LinkedIn"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727200" y="2329047"/>
            <a:ext cx="7689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825" lIns="57650" spcFirstLastPara="1" rIns="57650" wrap="square" tIns="288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PREGUNTAS DE LA COMISIÓN</a:t>
            </a:r>
            <a:endParaRPr b="1" sz="2400"/>
          </a:p>
        </p:txBody>
      </p:sp>
      <p:sp>
        <p:nvSpPr>
          <p:cNvPr id="219" name="Google Shape;219;p30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ctrTitle"/>
          </p:nvPr>
        </p:nvSpPr>
        <p:spPr>
          <a:xfrm>
            <a:off x="997527" y="1865014"/>
            <a:ext cx="60591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ora"/>
                <a:ea typeface="Lora"/>
                <a:cs typeface="Lora"/>
                <a:sym typeface="Lora"/>
              </a:rPr>
              <a:t>Gracias por su atención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2795483" y="1096495"/>
            <a:ext cx="5617536" cy="3450271"/>
            <a:chOff x="0" y="-82482"/>
            <a:chExt cx="7633559" cy="4433087"/>
          </a:xfrm>
        </p:grpSpPr>
        <p:sp>
          <p:nvSpPr>
            <p:cNvPr id="79" name="Google Shape;79;p16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44033" rotWithShape="0" algn="ctr" dir="5400000" dist="14678">
                <a:srgbClr val="000000">
                  <a:alpha val="62750"/>
                </a:srgbClr>
              </a:outerShdw>
            </a:effectLst>
          </p:spPr>
          <p:txBody>
            <a:bodyPr anchorCtr="0" anchor="ctr" bIns="70425" lIns="70425" spcFirstLastPara="1" rIns="70425" wrap="square" tIns="70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 txBox="1"/>
            <p:nvPr/>
          </p:nvSpPr>
          <p:spPr>
            <a:xfrm>
              <a:off x="1662659" y="-82482"/>
              <a:ext cx="5970900" cy="14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300" lIns="76300" spcFirstLastPara="1" rIns="76300" wrap="square" tIns="7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3"/>
                <a:buFont typeface="Calibri"/>
                <a:buNone/>
              </a:pPr>
              <a:r>
                <a:rPr lang="es" sz="2003">
                  <a:solidFill>
                    <a:srgbClr val="FFFFFF"/>
                  </a:solidFill>
                </a:rPr>
                <a:t>Matias Hernandez </a:t>
              </a:r>
              <a:endParaRPr i="0" sz="2003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70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i="0" lang="es" sz="1540" u="none" cap="none" strike="noStrike">
                  <a:solidFill>
                    <a:srgbClr val="FFFFFF"/>
                  </a:solidFill>
                </a:rPr>
                <a:t>Cargo: Gestor </a:t>
              </a:r>
              <a:r>
                <a:rPr lang="es" sz="1540">
                  <a:solidFill>
                    <a:srgbClr val="FFFFFF"/>
                  </a:solidFill>
                </a:rPr>
                <a:t>de Proyecto</a:t>
              </a:r>
              <a:endParaRPr i="0" sz="1540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23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lang="es" sz="1540">
                  <a:solidFill>
                    <a:srgbClr val="FFFFFF"/>
                  </a:solidFill>
                </a:rPr>
                <a:t>Administrar tareas del equipo</a:t>
              </a:r>
              <a:endParaRPr sz="1540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23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lang="es" sz="1540">
                  <a:solidFill>
                    <a:srgbClr val="FFFFFF"/>
                  </a:solidFill>
                </a:rPr>
                <a:t>Revisar métodos de pago</a:t>
              </a:r>
              <a:endParaRPr sz="1540"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14433" y="135959"/>
              <a:ext cx="11805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4033" rotWithShape="0" algn="ctr" dir="5400000" dist="14678">
                <a:srgbClr val="000000">
                  <a:alpha val="62750"/>
                </a:srgbClr>
              </a:outerShdw>
            </a:effectLst>
          </p:spPr>
          <p:txBody>
            <a:bodyPr anchorCtr="0" anchor="ctr" bIns="70425" lIns="70425" spcFirstLastPara="1" rIns="70425" wrap="square" tIns="70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44033" rotWithShape="0" algn="ctr" dir="5400000" dist="14678">
                <a:srgbClr val="000000">
                  <a:alpha val="62750"/>
                </a:srgbClr>
              </a:outerShdw>
            </a:effectLst>
          </p:spPr>
          <p:txBody>
            <a:bodyPr anchorCtr="0" anchor="ctr" bIns="70425" lIns="70425" spcFirstLastPara="1" rIns="70425" wrap="square" tIns="70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300" lIns="76300" spcFirstLastPara="1" rIns="76300" wrap="square" tIns="7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3"/>
                <a:buFont typeface="Calibri"/>
                <a:buNone/>
              </a:pPr>
              <a:r>
                <a:rPr lang="es" sz="2003">
                  <a:solidFill>
                    <a:srgbClr val="FFFFFF"/>
                  </a:solidFill>
                </a:rPr>
                <a:t>Tomás Figueroa</a:t>
              </a:r>
              <a:endParaRPr i="0" sz="2003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70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i="0" lang="es" sz="1540" u="none" cap="none" strike="noStrike">
                  <a:solidFill>
                    <a:srgbClr val="FFFFFF"/>
                  </a:solidFill>
                </a:rPr>
                <a:t>Cargo: </a:t>
              </a:r>
              <a:r>
                <a:rPr lang="es" sz="1540">
                  <a:solidFill>
                    <a:srgbClr val="FFFFFF"/>
                  </a:solidFill>
                </a:rPr>
                <a:t>Desarrollador Full-Stack</a:t>
              </a:r>
              <a:endParaRPr i="0" sz="1540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23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lang="es" sz="1540">
                  <a:solidFill>
                    <a:srgbClr val="FFFFFF"/>
                  </a:solidFill>
                </a:rPr>
                <a:t>Desarrollar código y base de datos</a:t>
              </a:r>
              <a:endParaRPr i="0" sz="154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44033" rotWithShape="0" algn="ctr" dir="5400000" dist="14678">
                <a:srgbClr val="000000">
                  <a:alpha val="62750"/>
                </a:srgbClr>
              </a:outerShdw>
            </a:effectLst>
          </p:spPr>
          <p:txBody>
            <a:bodyPr anchorCtr="0" anchor="ctr" bIns="70425" lIns="70425" spcFirstLastPara="1" rIns="70425" wrap="square" tIns="70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300" lIns="76300" spcFirstLastPara="1" rIns="76300" wrap="square" tIns="7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3"/>
                <a:buFont typeface="Calibri"/>
                <a:buNone/>
              </a:pPr>
              <a:r>
                <a:rPr lang="es" sz="2003">
                  <a:solidFill>
                    <a:srgbClr val="FFFFFF"/>
                  </a:solidFill>
                </a:rPr>
                <a:t>Vicente Morales</a:t>
              </a:r>
              <a:endParaRPr i="0" sz="2003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70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i="0" lang="es" sz="1540" u="none" cap="none" strike="noStrike">
                  <a:solidFill>
                    <a:srgbClr val="FFFFFF"/>
                  </a:solidFill>
                </a:rPr>
                <a:t>Cargo:</a:t>
              </a:r>
              <a:r>
                <a:rPr lang="es" sz="1540">
                  <a:solidFill>
                    <a:srgbClr val="FFFFFF"/>
                  </a:solidFill>
                </a:rPr>
                <a:t> Ingeniero de control de calidad</a:t>
              </a:r>
              <a:endParaRPr i="0" sz="1540" u="none" cap="none" strike="noStrike">
                <a:solidFill>
                  <a:srgbClr val="FFFFFF"/>
                </a:solidFill>
              </a:endParaRPr>
            </a:p>
            <a:p>
              <a:pPr indent="-176131" lvl="1" marL="176132" marR="0" rtl="0" algn="l">
                <a:lnSpc>
                  <a:spcPct val="90000"/>
                </a:lnSpc>
                <a:spcBef>
                  <a:spcPts val="231"/>
                </a:spcBef>
                <a:spcAft>
                  <a:spcPts val="0"/>
                </a:spcAft>
                <a:buClr>
                  <a:srgbClr val="FFFFFF"/>
                </a:buClr>
                <a:buSzPts val="1541"/>
                <a:buChar char="•"/>
              </a:pPr>
              <a:r>
                <a:rPr lang="es" sz="1540">
                  <a:solidFill>
                    <a:srgbClr val="FFFFFF"/>
                  </a:solidFill>
                </a:rPr>
                <a:t>Revisar funcionalidades e implementar nuevas</a:t>
              </a:r>
              <a:endParaRPr i="0" sz="154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01150" y="3136592"/>
              <a:ext cx="1180500" cy="11634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4033" rotWithShape="0" algn="ctr" dir="5400000" dist="14678">
                <a:srgbClr val="000000">
                  <a:alpha val="62750"/>
                </a:srgbClr>
              </a:outerShdw>
            </a:effectLst>
          </p:spPr>
          <p:txBody>
            <a:bodyPr anchorCtr="0" anchor="ctr" bIns="70425" lIns="70425" spcFirstLastPara="1" rIns="70425" wrap="square" tIns="70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6"/>
          <p:cNvSpPr txBox="1"/>
          <p:nvPr/>
        </p:nvSpPr>
        <p:spPr>
          <a:xfrm>
            <a:off x="1017426" y="476025"/>
            <a:ext cx="37563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9550" spcFirstLastPara="1" rIns="69550" wrap="square" tIns="34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69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" sz="1369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ShopIA</a:t>
            </a:r>
            <a:r>
              <a:rPr b="0" i="0" lang="es" sz="1369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065"/>
          </a:p>
        </p:txBody>
      </p:sp>
      <p:sp>
        <p:nvSpPr>
          <p:cNvPr id="88" name="Google Shape;88;p16"/>
          <p:cNvSpPr txBox="1"/>
          <p:nvPr/>
        </p:nvSpPr>
        <p:spPr>
          <a:xfrm>
            <a:off x="68975" y="2386375"/>
            <a:ext cx="272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775" lIns="69550" spcFirstLastPara="1" rIns="69550" wrap="square" tIns="34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INTEGRANTES DEL PROYECTO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89" name="Google Shape;89;p16" title="Fot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900" y="3602143"/>
            <a:ext cx="868696" cy="90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WhatsApp Image 2025-12-03 at 02.17.3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493" y="2368903"/>
            <a:ext cx="699084" cy="97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41704" l="7406" r="13803" t="0"/>
          <a:stretch/>
        </p:blipFill>
        <p:spPr>
          <a:xfrm>
            <a:off x="3042832" y="1269377"/>
            <a:ext cx="836838" cy="860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92" name="Google Shape;9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0" y="866731"/>
            <a:ext cx="8704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DESCRIPCIÓN DEL PROYECTO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10403" y="1608458"/>
            <a:ext cx="3104700" cy="29220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907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2625" lIns="65275" spcFirstLastPara="1" rIns="65275" wrap="square" tIns="32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85" u="sng">
                <a:solidFill>
                  <a:srgbClr val="000000"/>
                </a:solidFill>
              </a:rPr>
              <a:t>Problema o dolor</a:t>
            </a:r>
            <a:endParaRPr b="1" sz="1285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5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070">
                <a:solidFill>
                  <a:srgbClr val="000000"/>
                </a:solidFill>
              </a:rPr>
              <a:t>Tienda Aurora necesita de forma urgente </a:t>
            </a:r>
            <a:r>
              <a:rPr b="1" lang="es" sz="1070">
                <a:solidFill>
                  <a:srgbClr val="000000"/>
                </a:solidFill>
              </a:rPr>
              <a:t>reducir la carga de soporte y mejorar su e-commerce</a:t>
            </a:r>
            <a:r>
              <a:rPr lang="es" sz="1070">
                <a:solidFill>
                  <a:srgbClr val="000000"/>
                </a:solidFill>
              </a:rPr>
              <a:t> mediante un sistema automatizado de atención al cliente que </a:t>
            </a:r>
            <a:r>
              <a:rPr b="1" lang="es" sz="1070">
                <a:solidFill>
                  <a:srgbClr val="000000"/>
                </a:solidFill>
              </a:rPr>
              <a:t>resuelva las preguntas frecuentes de los clientes</a:t>
            </a:r>
            <a:r>
              <a:rPr lang="es" sz="1070">
                <a:solidFill>
                  <a:srgbClr val="000000"/>
                </a:solidFill>
              </a:rPr>
              <a:t>; preguntar sobre el </a:t>
            </a:r>
            <a:r>
              <a:rPr b="1" lang="es" sz="1070">
                <a:solidFill>
                  <a:srgbClr val="000000"/>
                </a:solidFill>
              </a:rPr>
              <a:t>stock</a:t>
            </a:r>
            <a:r>
              <a:rPr lang="es" sz="1070">
                <a:solidFill>
                  <a:srgbClr val="000000"/>
                </a:solidFill>
              </a:rPr>
              <a:t>, </a:t>
            </a:r>
            <a:r>
              <a:rPr b="1" lang="es" sz="1070">
                <a:solidFill>
                  <a:srgbClr val="000000"/>
                </a:solidFill>
              </a:rPr>
              <a:t>ofertas </a:t>
            </a:r>
            <a:r>
              <a:rPr lang="es" sz="1070">
                <a:solidFill>
                  <a:srgbClr val="000000"/>
                </a:solidFill>
              </a:rPr>
              <a:t>disponibles y ver los </a:t>
            </a:r>
            <a:r>
              <a:rPr b="1" lang="es" sz="1070">
                <a:solidFill>
                  <a:srgbClr val="000000"/>
                </a:solidFill>
              </a:rPr>
              <a:t>pedidos </a:t>
            </a:r>
            <a:r>
              <a:rPr lang="es" sz="1070">
                <a:solidFill>
                  <a:srgbClr val="000000"/>
                </a:solidFill>
              </a:rPr>
              <a:t>en tiempo real para, finalmente, pasar a soporte humano solo cuando sea realmente necesario.</a:t>
            </a:r>
            <a:endParaRPr sz="1070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5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934817" y="1613852"/>
            <a:ext cx="3104700" cy="29220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907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2625" lIns="65275" spcFirstLastPara="1" rIns="65275" wrap="square" tIns="32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85" u="sng">
                <a:solidFill>
                  <a:srgbClr val="000000"/>
                </a:solidFill>
              </a:rPr>
              <a:t>Propuesta de solución</a:t>
            </a:r>
            <a:endParaRPr b="1" sz="1285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5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70">
                <a:solidFill>
                  <a:srgbClr val="000000"/>
                </a:solidFill>
              </a:rPr>
              <a:t>Implementar un chatbot con IA</a:t>
            </a:r>
            <a:r>
              <a:rPr lang="es" sz="1070">
                <a:solidFill>
                  <a:srgbClr val="000000"/>
                </a:solidFill>
              </a:rPr>
              <a:t> al sitio web de Tienda Aurora, que actúe como un asistente virtual 24/7. </a:t>
            </a:r>
            <a:br>
              <a:rPr lang="es" sz="1070">
                <a:solidFill>
                  <a:srgbClr val="000000"/>
                </a:solidFill>
              </a:rPr>
            </a:br>
            <a:r>
              <a:rPr lang="es" sz="1070">
                <a:solidFill>
                  <a:srgbClr val="000000"/>
                </a:solidFill>
              </a:rPr>
              <a:t>Esta </a:t>
            </a:r>
            <a:r>
              <a:rPr b="1" lang="es" sz="1070">
                <a:solidFill>
                  <a:srgbClr val="000000"/>
                </a:solidFill>
              </a:rPr>
              <a:t>IA</a:t>
            </a:r>
            <a:r>
              <a:rPr lang="es" sz="1070">
                <a:solidFill>
                  <a:srgbClr val="000000"/>
                </a:solidFill>
              </a:rPr>
              <a:t> estará </a:t>
            </a:r>
            <a:r>
              <a:rPr b="1" lang="es" sz="1070">
                <a:solidFill>
                  <a:srgbClr val="000000"/>
                </a:solidFill>
              </a:rPr>
              <a:t>implementada </a:t>
            </a:r>
            <a:r>
              <a:rPr lang="es" sz="1070">
                <a:solidFill>
                  <a:srgbClr val="000000"/>
                </a:solidFill>
              </a:rPr>
              <a:t>con la </a:t>
            </a:r>
            <a:r>
              <a:rPr b="1" lang="es" sz="1070">
                <a:solidFill>
                  <a:srgbClr val="000000"/>
                </a:solidFill>
              </a:rPr>
              <a:t>toda la información de la tienda</a:t>
            </a:r>
            <a:r>
              <a:rPr lang="es" sz="1070">
                <a:solidFill>
                  <a:srgbClr val="000000"/>
                </a:solidFill>
              </a:rPr>
              <a:t>(productos, stock, pedidos, sucursales y ofertas) para poder responder preguntas y apoyar procesos de compra sin intervención humana.</a:t>
            </a:r>
            <a:endParaRPr sz="1070">
              <a:solidFill>
                <a:srgbClr val="000000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895907" y="2726838"/>
            <a:ext cx="814200" cy="5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90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2625" lIns="65275" spcFirstLastPara="1" rIns="65275" wrap="square" tIns="32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620336" y="1061208"/>
            <a:ext cx="8309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50" lIns="62300" spcFirstLastPara="1" rIns="62300" wrap="square" tIns="31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Objetivo General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20337" y="2900164"/>
            <a:ext cx="8309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50" lIns="62300" spcFirstLastPara="1" rIns="62300" wrap="square" tIns="311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Objetivos Específicos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1039167" y="1508496"/>
            <a:ext cx="7471800" cy="107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86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150" lIns="62300" spcFirstLastPara="1" rIns="62300" wrap="square" tIns="31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26">
                <a:solidFill>
                  <a:srgbClr val="000000"/>
                </a:solidFill>
              </a:rPr>
              <a:t>Diseñar, desarrollar e implementar un chatbot inteligente (ShopIA) integrado al e-commerce de la Tienda Aurora, capaz de automatizar la atención al cliente mediante inteligencia artificial, proporcionando respuestas rápidas y personalizadas sobre </a:t>
            </a:r>
            <a:r>
              <a:rPr b="1" lang="es" sz="1226">
                <a:solidFill>
                  <a:srgbClr val="000000"/>
                </a:solidFill>
              </a:rPr>
              <a:t>envíos, cambios, stock, pedidos y promociones</a:t>
            </a:r>
            <a:r>
              <a:rPr lang="es" sz="1226">
                <a:solidFill>
                  <a:srgbClr val="000000"/>
                </a:solidFill>
              </a:rPr>
              <a:t>, con el fin de reducir la carga operativa del equipo de soporte, mejorar la experiencia de usuario y aumentar la tasa de conversión en el canal digital.</a:t>
            </a:r>
            <a:endParaRPr sz="1226">
              <a:solidFill>
                <a:srgbClr val="000000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1086722" y="3456310"/>
            <a:ext cx="7471800" cy="107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86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1150" lIns="62300" spcFirstLastPara="1" rIns="62300" wrap="square" tIns="31150">
            <a:noAutofit/>
          </a:bodyPr>
          <a:lstStyle/>
          <a:p>
            <a:pPr indent="-233708" lvl="0" marL="311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Char char="-"/>
            </a:pPr>
            <a:r>
              <a:rPr lang="es" sz="1226">
                <a:solidFill>
                  <a:srgbClr val="000000"/>
                </a:solidFill>
              </a:rPr>
              <a:t>Desarrollar base de datos con PostgreSQL</a:t>
            </a:r>
            <a:endParaRPr sz="1226">
              <a:solidFill>
                <a:srgbClr val="000000"/>
              </a:solidFill>
            </a:endParaRPr>
          </a:p>
          <a:p>
            <a:pPr indent="-233708" lvl="0" marL="311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Char char="-"/>
            </a:pPr>
            <a:r>
              <a:rPr lang="es" sz="1226">
                <a:solidFill>
                  <a:srgbClr val="000000"/>
                </a:solidFill>
              </a:rPr>
              <a:t>Desarrollar la página web del e-commerce de Aurora</a:t>
            </a:r>
            <a:endParaRPr sz="1226">
              <a:solidFill>
                <a:srgbClr val="000000"/>
              </a:solidFill>
            </a:endParaRPr>
          </a:p>
          <a:p>
            <a:pPr indent="-233708" lvl="0" marL="311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Char char="-"/>
            </a:pPr>
            <a:r>
              <a:rPr lang="es" sz="1226">
                <a:solidFill>
                  <a:srgbClr val="000000"/>
                </a:solidFill>
              </a:rPr>
              <a:t>Unir backend con frontend</a:t>
            </a:r>
            <a:endParaRPr sz="1226">
              <a:solidFill>
                <a:srgbClr val="000000"/>
              </a:solidFill>
            </a:endParaRPr>
          </a:p>
          <a:p>
            <a:pPr indent="-233708" lvl="0" marL="311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Char char="-"/>
            </a:pPr>
            <a:r>
              <a:rPr lang="es" sz="1226">
                <a:solidFill>
                  <a:srgbClr val="000000"/>
                </a:solidFill>
              </a:rPr>
              <a:t>Configurar la arquitectura de la inteligencia de la IA</a:t>
            </a:r>
            <a:endParaRPr sz="1226">
              <a:solidFill>
                <a:srgbClr val="000000"/>
              </a:solidFill>
            </a:endParaRPr>
          </a:p>
          <a:p>
            <a:pPr indent="-233708" lvl="0" marL="311611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Char char="-"/>
            </a:pPr>
            <a:r>
              <a:rPr lang="es" sz="1226">
                <a:solidFill>
                  <a:srgbClr val="000000"/>
                </a:solidFill>
              </a:rPr>
              <a:t>Integrar el chatbot al e-commerce</a:t>
            </a:r>
            <a:endParaRPr sz="1226"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0" y="1090982"/>
            <a:ext cx="8791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950" lIns="65925" spcFirstLastPara="1" rIns="65925" wrap="square" tIns="32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Alcances y limitaciones del proyecto</a:t>
            </a:r>
            <a:endParaRPr b="1" sz="2400"/>
          </a:p>
        </p:txBody>
      </p:sp>
      <p:sp>
        <p:nvSpPr>
          <p:cNvPr id="118" name="Google Shape;118;p19"/>
          <p:cNvSpPr txBox="1"/>
          <p:nvPr/>
        </p:nvSpPr>
        <p:spPr>
          <a:xfrm>
            <a:off x="516475" y="1819531"/>
            <a:ext cx="76632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25" lIns="65925" spcFirstLastPara="1" rIns="65925" wrap="square" tIns="65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793"/>
              <a:buFont typeface="Arial"/>
              <a:buNone/>
            </a:pPr>
            <a:r>
              <a:rPr lang="es" sz="1297">
                <a:solidFill>
                  <a:srgbClr val="000000"/>
                </a:solidFill>
              </a:rPr>
              <a:t>El proyecto </a:t>
            </a:r>
            <a:r>
              <a:rPr i="1" lang="es" sz="1297">
                <a:solidFill>
                  <a:srgbClr val="000000"/>
                </a:solidFill>
              </a:rPr>
              <a:t>ShopIA</a:t>
            </a:r>
            <a:r>
              <a:rPr lang="es" sz="1297">
                <a:solidFill>
                  <a:srgbClr val="000000"/>
                </a:solidFill>
              </a:rPr>
              <a:t> contempla el desarrollo de un chatbot de inteligencia artificial integrado al e-commerce de Tienda Aurora, orientado a automatizar la atención al cliente y optimizar la experiencia de compra. </a:t>
            </a:r>
            <a:r>
              <a:rPr b="1" lang="es" sz="1297">
                <a:solidFill>
                  <a:srgbClr val="000000"/>
                </a:solidFill>
              </a:rPr>
              <a:t>Su alcance</a:t>
            </a:r>
            <a:r>
              <a:rPr lang="es" sz="1297">
                <a:solidFill>
                  <a:srgbClr val="000000"/>
                </a:solidFill>
              </a:rPr>
              <a:t> incluye la </a:t>
            </a:r>
            <a:r>
              <a:rPr b="1" lang="es" sz="1297">
                <a:solidFill>
                  <a:srgbClr val="000000"/>
                </a:solidFill>
              </a:rPr>
              <a:t>respuesta a preguntas frecuentes, consulta de stock y pedidos en tiempo real, validación de ofertas, entrega de información de sucursales y derivación automática a un agente humano</a:t>
            </a:r>
            <a:r>
              <a:rPr lang="es" sz="1297">
                <a:solidFill>
                  <a:srgbClr val="000000"/>
                </a:solidFill>
              </a:rPr>
              <a:t> cuando la IA no resuelva la consulta, todo con trazabilidad y métricas de rendimiento.</a:t>
            </a:r>
            <a:endParaRPr sz="129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793"/>
              <a:buFont typeface="Arial"/>
              <a:buNone/>
            </a:pPr>
            <a:r>
              <a:t/>
            </a:r>
            <a:endParaRPr sz="129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793"/>
              <a:buFont typeface="Arial"/>
              <a:buNone/>
            </a:pPr>
            <a:r>
              <a:rPr b="1" lang="es" sz="1297">
                <a:solidFill>
                  <a:srgbClr val="000000"/>
                </a:solidFill>
              </a:rPr>
              <a:t>Limitaciones:</a:t>
            </a:r>
            <a:br>
              <a:rPr lang="es" sz="1297">
                <a:solidFill>
                  <a:srgbClr val="000000"/>
                </a:solidFill>
              </a:rPr>
            </a:br>
            <a:r>
              <a:rPr lang="es" sz="1297">
                <a:solidFill>
                  <a:srgbClr val="000000"/>
                </a:solidFill>
              </a:rPr>
              <a:t>No incorpora análisis avanzado de lenguaje, pagos reales, personalización por usuario ni soporte multilingüe, limitando su alcance a la validación técnica y funcional del chatbot en un entorno controlado.</a:t>
            </a:r>
            <a:endParaRPr sz="1297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65"/>
              </a:spcBef>
              <a:spcAft>
                <a:spcPts val="0"/>
              </a:spcAft>
              <a:buNone/>
            </a:pPr>
            <a:r>
              <a:t/>
            </a:r>
            <a:endParaRPr sz="937">
              <a:solidFill>
                <a:srgbClr val="000000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986525" y="510175"/>
            <a:ext cx="41718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983100" y="890012"/>
            <a:ext cx="7177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075" lIns="68175" spcFirstLastPara="1" rIns="68175" wrap="square" tIns="340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Metodología de trabajo para el desarrollo del proyecto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797587" y="2050372"/>
            <a:ext cx="69513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75" lIns="68175" spcFirstLastPara="1" rIns="68175" wrap="square" tIns="68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42">
                <a:solidFill>
                  <a:srgbClr val="000000"/>
                </a:solidFill>
              </a:rPr>
              <a:t>El desarrollo del proyecto </a:t>
            </a:r>
            <a:r>
              <a:rPr i="1" lang="es" sz="1342">
                <a:solidFill>
                  <a:srgbClr val="000000"/>
                </a:solidFill>
              </a:rPr>
              <a:t>ShopIA</a:t>
            </a:r>
            <a:r>
              <a:rPr lang="es" sz="1342">
                <a:solidFill>
                  <a:srgbClr val="000000"/>
                </a:solidFill>
              </a:rPr>
              <a:t> se realizó bajo un enfoque ágil, utilizando principios de la metodología </a:t>
            </a:r>
            <a:r>
              <a:rPr b="1" lang="es" sz="1342">
                <a:solidFill>
                  <a:srgbClr val="000000"/>
                </a:solidFill>
              </a:rPr>
              <a:t>Scrum</a:t>
            </a:r>
            <a:r>
              <a:rPr lang="es" sz="1342">
                <a:solidFill>
                  <a:srgbClr val="000000"/>
                </a:solidFill>
              </a:rPr>
              <a:t>, que permitió planificar y ejecutar el trabajo en iteraciones cortas, fomentando la colaboración continua y la validación temprana de avances. Se establecieron </a:t>
            </a:r>
            <a:r>
              <a:rPr b="1" lang="es" sz="1342">
                <a:solidFill>
                  <a:srgbClr val="000000"/>
                </a:solidFill>
              </a:rPr>
              <a:t>sprints semanales</a:t>
            </a:r>
            <a:r>
              <a:rPr lang="es" sz="1342">
                <a:solidFill>
                  <a:srgbClr val="000000"/>
                </a:solidFill>
              </a:rPr>
              <a:t> orientados al diseño de la página web y base de datos, la integración con APIs del e-commerce y la validación del prototipo mediante pruebas funcionales. </a:t>
            </a:r>
            <a:endParaRPr sz="134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2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42">
                <a:solidFill>
                  <a:srgbClr val="000000"/>
                </a:solidFill>
              </a:rPr>
              <a:t>Cada etapa </a:t>
            </a:r>
            <a:r>
              <a:rPr b="1" lang="es" sz="1342">
                <a:solidFill>
                  <a:srgbClr val="000000"/>
                </a:solidFill>
              </a:rPr>
              <a:t>contempló reuniones de seguimiento, revisión de avances y ajustes según retroalimentación</a:t>
            </a:r>
            <a:r>
              <a:rPr lang="es" sz="1342">
                <a:solidFill>
                  <a:srgbClr val="000000"/>
                </a:solidFill>
              </a:rPr>
              <a:t>, garantizando la calidad técnica de la app (previo al chatbot), la coherencia con los objetivos del negocio y la entrega de un </a:t>
            </a:r>
            <a:r>
              <a:rPr b="1" lang="es" sz="1342">
                <a:solidFill>
                  <a:srgbClr val="000000"/>
                </a:solidFill>
              </a:rPr>
              <a:t>MVP  funcional y medible</a:t>
            </a:r>
            <a:r>
              <a:rPr lang="es" sz="1342">
                <a:solidFill>
                  <a:srgbClr val="000000"/>
                </a:solidFill>
              </a:rPr>
              <a:t> dentro del plazo definido para, posteriormente, empezar a trabajar el chatbot.</a:t>
            </a:r>
            <a:endParaRPr sz="1342">
              <a:solidFill>
                <a:srgbClr val="000000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1" y="906428"/>
            <a:ext cx="89871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675" lIns="67400" spcFirstLastPara="1" rIns="67400" wrap="square" tIns="336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RoadMap para el desarrollo del proyecto</a:t>
            </a:r>
            <a:endParaRPr b="1"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1" title="roadmap_aurora_timeline_embellecid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39" y="1608767"/>
            <a:ext cx="8762424" cy="2768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  <p:pic>
        <p:nvPicPr>
          <p:cNvPr descr="EscuelaIT Duoc UC - Escuela de Informática y Telecomunicaciones Duoc UC - Duoc  UC | LinkedIn" id="136" name="Google Shape;1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0" y="840019"/>
            <a:ext cx="8220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800" lIns="61650" spcFirstLastPara="1" rIns="61650" wrap="square" tIns="3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Arquitectura del software</a:t>
            </a:r>
            <a:endParaRPr b="1"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3"/>
          </a:p>
        </p:txBody>
      </p:sp>
      <p:sp>
        <p:nvSpPr>
          <p:cNvPr id="142" name="Google Shape;142;p22"/>
          <p:cNvSpPr txBox="1"/>
          <p:nvPr/>
        </p:nvSpPr>
        <p:spPr>
          <a:xfrm>
            <a:off x="1934664" y="2308068"/>
            <a:ext cx="22947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00" lIns="67900" spcFirstLastPara="1" rIns="67900" wrap="square" tIns="67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b="1" lang="es" sz="816">
                <a:solidFill>
                  <a:srgbClr val="000000"/>
                </a:solidFill>
              </a:rPr>
              <a:t>Frontend – Node.js</a:t>
            </a:r>
            <a:endParaRPr b="1" sz="81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lang="es" sz="816">
                <a:solidFill>
                  <a:srgbClr val="000000"/>
                </a:solidFill>
              </a:rPr>
              <a:t>Interfaz del usuario y chatbot embebido en el e-commerce.</a:t>
            </a:r>
            <a:br>
              <a:rPr lang="es" sz="816">
                <a:solidFill>
                  <a:srgbClr val="000000"/>
                </a:solidFill>
              </a:rPr>
            </a:br>
            <a:r>
              <a:rPr lang="es" sz="816">
                <a:solidFill>
                  <a:srgbClr val="000000"/>
                </a:solidFill>
              </a:rPr>
              <a:t> Gestiona la interacción en tiempo real con el cliente y envía solicitudes al backend mediante APIs REST.</a:t>
            </a:r>
            <a:endParaRPr sz="81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91"/>
              </a:spcBef>
              <a:spcAft>
                <a:spcPts val="0"/>
              </a:spcAft>
              <a:buNone/>
            </a:pPr>
            <a:r>
              <a:t/>
            </a:r>
            <a:endParaRPr sz="207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202150" y="1535426"/>
            <a:ext cx="3815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00" lIns="67900" spcFirstLastPara="1" rIns="67900" wrap="square" tIns="67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39">
                <a:solidFill>
                  <a:srgbClr val="000000"/>
                </a:solidFill>
              </a:rPr>
              <a:t>Arquitectura cliente–servidor desacoplada con comunicación mediante APIs REST y soporte CORS.</a:t>
            </a:r>
            <a:endParaRPr sz="1039">
              <a:solidFill>
                <a:srgbClr val="000000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264521" y="2308068"/>
            <a:ext cx="262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00" lIns="67900" spcFirstLastPara="1" rIns="67900" wrap="square" tIns="67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b="1" lang="es" sz="816">
                <a:solidFill>
                  <a:srgbClr val="000000"/>
                </a:solidFill>
              </a:rPr>
              <a:t>Backend – Flask (Python)</a:t>
            </a:r>
            <a:endParaRPr b="1" sz="81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lang="es" sz="816">
                <a:solidFill>
                  <a:srgbClr val="000000"/>
                </a:solidFill>
              </a:rPr>
              <a:t>Contiene la lógica del negocio y las integraciones principales.</a:t>
            </a:r>
            <a:br>
              <a:rPr lang="es" sz="816">
                <a:solidFill>
                  <a:srgbClr val="000000"/>
                </a:solidFill>
              </a:rPr>
            </a:br>
            <a:r>
              <a:rPr lang="es" sz="816">
                <a:solidFill>
                  <a:srgbClr val="000000"/>
                </a:solidFill>
              </a:rPr>
              <a:t> Procesa las solicitudes del chatbot, maneja los flujos de pedidos, stock y respuestas automatizadas.</a:t>
            </a:r>
            <a:endParaRPr sz="81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91"/>
              </a:spcBef>
              <a:spcAft>
                <a:spcPts val="0"/>
              </a:spcAft>
              <a:buNone/>
            </a:pPr>
            <a:r>
              <a:t/>
            </a:r>
            <a:endParaRPr sz="207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877186" y="3373311"/>
            <a:ext cx="2409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00" lIns="67900" spcFirstLastPara="1" rIns="67900" wrap="square" tIns="67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b="1" lang="es" sz="816">
                <a:solidFill>
                  <a:srgbClr val="000000"/>
                </a:solidFill>
              </a:rPr>
              <a:t>Base de Datos – PostgreSQL</a:t>
            </a:r>
            <a:endParaRPr b="1" sz="81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lang="es" sz="816">
                <a:solidFill>
                  <a:srgbClr val="000000"/>
                </a:solidFill>
              </a:rPr>
              <a:t>Almacena la información de productos, inventario, pedidos, usuarios, ofertas y registros del chatbot.</a:t>
            </a:r>
            <a:br>
              <a:rPr lang="es" sz="816">
                <a:solidFill>
                  <a:srgbClr val="000000"/>
                </a:solidFill>
              </a:rPr>
            </a:br>
            <a:r>
              <a:rPr lang="es" sz="816">
                <a:solidFill>
                  <a:srgbClr val="000000"/>
                </a:solidFill>
              </a:rPr>
              <a:t> Garantiza consistencia, seguridad y trazabilidad de los datos.</a:t>
            </a:r>
            <a:endParaRPr sz="81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91"/>
              </a:spcBef>
              <a:spcAft>
                <a:spcPts val="0"/>
              </a:spcAft>
              <a:buNone/>
            </a:pPr>
            <a:r>
              <a:t/>
            </a:r>
            <a:endParaRPr sz="207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287041" y="3373311"/>
            <a:ext cx="27291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900" lIns="67900" spcFirstLastPara="1" rIns="67900" wrap="square" tIns="67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b="1" lang="es" sz="816">
                <a:solidFill>
                  <a:srgbClr val="000000"/>
                </a:solidFill>
              </a:rPr>
              <a:t>IA y APIs de comunicación</a:t>
            </a:r>
            <a:endParaRPr b="1" sz="816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91"/>
              </a:spcBef>
              <a:spcAft>
                <a:spcPts val="0"/>
              </a:spcAft>
              <a:buClr>
                <a:srgbClr val="000000"/>
              </a:buClr>
              <a:buSzPts val="817"/>
              <a:buFont typeface="Arial"/>
              <a:buNone/>
            </a:pPr>
            <a:r>
              <a:rPr lang="es" sz="816">
                <a:solidFill>
                  <a:srgbClr val="000000"/>
                </a:solidFill>
              </a:rPr>
              <a:t>Orquesta las respuestas del chatbot utilizando IA y lógica RAG.</a:t>
            </a:r>
            <a:br>
              <a:rPr lang="es" sz="816">
                <a:solidFill>
                  <a:srgbClr val="000000"/>
                </a:solidFill>
              </a:rPr>
            </a:br>
            <a:r>
              <a:rPr lang="es" sz="816">
                <a:solidFill>
                  <a:srgbClr val="000000"/>
                </a:solidFill>
              </a:rPr>
              <a:t> Conecta el frontend con el backend mediante endpoints seguros con políticas CORS, asegurando tiempos de respuesta rápidos y comunicación confiable entre servidores.</a:t>
            </a:r>
            <a:endParaRPr sz="816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91"/>
              </a:spcBef>
              <a:spcAft>
                <a:spcPts val="0"/>
              </a:spcAft>
              <a:buNone/>
            </a:pPr>
            <a:r>
              <a:t/>
            </a:r>
            <a:endParaRPr sz="207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225" y="0"/>
            <a:ext cx="2242776" cy="56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16098"/>
            <a:ext cx="8839199" cy="356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970378" y="504550"/>
            <a:ext cx="4234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625" lIns="65275" spcFirstLastPara="1" rIns="65275" wrap="square" tIns="326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85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“ShopIA”</a:t>
            </a:r>
            <a:endParaRPr sz="99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